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1" r:id="rId3"/>
    <p:sldId id="289" r:id="rId4"/>
    <p:sldId id="290" r:id="rId5"/>
    <p:sldId id="301" r:id="rId6"/>
    <p:sldId id="300" r:id="rId7"/>
    <p:sldId id="294" r:id="rId8"/>
    <p:sldId id="310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11" r:id="rId17"/>
    <p:sldId id="292" r:id="rId18"/>
    <p:sldId id="28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E7ED"/>
    <a:srgbClr val="1B0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45" autoAdjust="0"/>
  </p:normalViewPr>
  <p:slideViewPr>
    <p:cSldViewPr>
      <p:cViewPr varScale="1">
        <p:scale>
          <a:sx n="100" d="100"/>
          <a:sy n="100" d="100"/>
        </p:scale>
        <p:origin x="13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943D97-555F-45D1-90A4-B352226A0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43D97-555F-45D1-90A4-B352226A0A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SeaMap</a:t>
            </a:r>
            <a:r>
              <a:rPr lang="en-US" dirty="0" smtClean="0"/>
              <a:t> Data, brown shrimp</a:t>
            </a:r>
            <a:r>
              <a:rPr lang="en-US" baseline="0" dirty="0" smtClean="0"/>
              <a:t> prefer muddy bottoms.  Also, they spawn in shallow waters and then migrate to deeper water as they mature.  The reason the density goes down as the depth goes to 0 is that the size of the net allows the smaller shrimp to escape.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43D97-555F-45D1-90A4-B352226A0A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5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Models for Doug-Fir in California from FIA</a:t>
            </a:r>
            <a:r>
              <a:rPr lang="en-US" baseline="0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43D97-555F-45D1-90A4-B352226A0A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EE46E-283F-4DBD-BA48-78EF5A39E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F1A8-9A5A-4D32-95F7-B370CA7DE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7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6EF13-7001-4453-AC2B-58CD7470C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2A1F3-07EF-41F2-8EBD-ADE4F1740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DA447-5B75-426A-B84F-E2337CDCC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2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6D3D-F039-46FE-901B-461335D9B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9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FCA0-69FF-4EFD-AFCD-5D7A62F29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3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C3C6A-6B4C-44E0-944B-24208F222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ECED-6F8D-4DE7-968E-D472D281D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A29F4-76A9-4506-99A0-CCAF52C00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0C1C5-0A7E-4343-8CC2-CD57DEE1D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jan.ucc.nau.edu/~rcb7/namNm1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2C21D7-C407-473D-96EA-EA8BE93C2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352925" y="3981450"/>
            <a:ext cx="4333875" cy="2419350"/>
          </a:xfrm>
          <a:custGeom>
            <a:avLst/>
            <a:gdLst>
              <a:gd name="connsiteX0" fmla="*/ 0 w 4222376"/>
              <a:gd name="connsiteY0" fmla="*/ 2411513 h 2643560"/>
              <a:gd name="connsiteX1" fmla="*/ 977153 w 4222376"/>
              <a:gd name="connsiteY1" fmla="*/ 2411513 h 2643560"/>
              <a:gd name="connsiteX2" fmla="*/ 2420470 w 4222376"/>
              <a:gd name="connsiteY2" fmla="*/ 7 h 2643560"/>
              <a:gd name="connsiteX3" fmla="*/ 4222376 w 4222376"/>
              <a:gd name="connsiteY3" fmla="*/ 2438407 h 2643560"/>
              <a:gd name="connsiteX0" fmla="*/ 0 w 4222376"/>
              <a:gd name="connsiteY0" fmla="*/ 2411513 h 2438407"/>
              <a:gd name="connsiteX1" fmla="*/ 2420470 w 4222376"/>
              <a:gd name="connsiteY1" fmla="*/ 7 h 2438407"/>
              <a:gd name="connsiteX2" fmla="*/ 4222376 w 4222376"/>
              <a:gd name="connsiteY2" fmla="*/ 2438407 h 2438407"/>
              <a:gd name="connsiteX0" fmla="*/ 0 w 4222376"/>
              <a:gd name="connsiteY0" fmla="*/ 2411513 h 2438407"/>
              <a:gd name="connsiteX1" fmla="*/ 2420470 w 4222376"/>
              <a:gd name="connsiteY1" fmla="*/ 7 h 2438407"/>
              <a:gd name="connsiteX2" fmla="*/ 4222376 w 4222376"/>
              <a:gd name="connsiteY2" fmla="*/ 2438407 h 2438407"/>
              <a:gd name="connsiteX0" fmla="*/ 0 w 4222376"/>
              <a:gd name="connsiteY0" fmla="*/ 2393583 h 2420477"/>
              <a:gd name="connsiteX1" fmla="*/ 1981199 w 4222376"/>
              <a:gd name="connsiteY1" fmla="*/ 7 h 2420477"/>
              <a:gd name="connsiteX2" fmla="*/ 4222376 w 4222376"/>
              <a:gd name="connsiteY2" fmla="*/ 2420477 h 2420477"/>
              <a:gd name="connsiteX0" fmla="*/ 0 w 4222376"/>
              <a:gd name="connsiteY0" fmla="*/ 2393583 h 2420477"/>
              <a:gd name="connsiteX1" fmla="*/ 1981199 w 4222376"/>
              <a:gd name="connsiteY1" fmla="*/ 7 h 2420477"/>
              <a:gd name="connsiteX2" fmla="*/ 4222376 w 4222376"/>
              <a:gd name="connsiteY2" fmla="*/ 2420477 h 242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2376" h="2420477">
                <a:moveTo>
                  <a:pt x="0" y="2393583"/>
                </a:moveTo>
                <a:cubicBezTo>
                  <a:pt x="719417" y="2402174"/>
                  <a:pt x="1277470" y="-4475"/>
                  <a:pt x="1981199" y="7"/>
                </a:cubicBezTo>
                <a:cubicBezTo>
                  <a:pt x="2522069" y="4489"/>
                  <a:pt x="3071906" y="2413753"/>
                  <a:pt x="4222376" y="24204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General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different response curves for each predictor</a:t>
            </a:r>
          </a:p>
          <a:p>
            <a:r>
              <a:rPr lang="en-US" dirty="0" smtClean="0"/>
              <a:t>Need more complex responses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343400" y="3124200"/>
            <a:ext cx="4419600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Gamma=10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13356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399636"/>
            <a:ext cx="408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Explained Deviance: 59%, AIC=57961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7752" y="6496042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FIA and </a:t>
            </a:r>
            <a:r>
              <a:rPr lang="en-US" dirty="0" err="1" smtClean="0"/>
              <a:t>BioClim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dirty="0" smtClean="0"/>
              <a:t>Gamma=20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214438"/>
            <a:ext cx="7275102" cy="48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399636"/>
            <a:ext cx="408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Explained Deviance: 57%, AIC=58081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7752" y="6496042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FIA and </a:t>
            </a:r>
            <a:r>
              <a:rPr lang="en-US" dirty="0" err="1" smtClean="0"/>
              <a:t>BioClim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dirty="0" smtClean="0"/>
              <a:t>Gamma=20</a:t>
            </a:r>
            <a:endParaRPr lang="en-US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8" y="1066800"/>
            <a:ext cx="74485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399636"/>
            <a:ext cx="408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Explained Deviance: 51%, AIC=58796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27752" y="6496042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FIA and </a:t>
            </a:r>
            <a:r>
              <a:rPr lang="en-US" dirty="0" err="1" smtClean="0"/>
              <a:t>BioClim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dirty="0" smtClean="0"/>
              <a:t>Gamma=0.1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40092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399636"/>
            <a:ext cx="4059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Explained Deviance: 59%, AIC=57811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7752" y="6496042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FIA and </a:t>
            </a:r>
            <a:r>
              <a:rPr lang="en-US" dirty="0" err="1" smtClean="0"/>
              <a:t>BioClim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 Model Runs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66800" y="1219200"/>
          <a:ext cx="7924800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Layers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Gamma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Explained Deviance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57807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57961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58081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Best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58796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57811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1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Model?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5781675" cy="536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6477000"/>
            <a:ext cx="320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3 predictors, gamma=20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7752" y="6496042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FIA and </a:t>
            </a:r>
            <a:r>
              <a:rPr lang="en-US" dirty="0" err="1" smtClean="0"/>
              <a:t>BioClim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 smtClean="0"/>
                      <m:t> = </m:t>
                    </m:r>
                    <m:r>
                      <m:rPr>
                        <m:nor/>
                      </m:rPr>
                      <a:rPr lang="en-US" dirty="0" smtClean="0"/>
                      <m:t>number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of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training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points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= degrees of freedom</a:t>
                </a:r>
              </a:p>
              <a:p>
                <a:r>
                  <a:rPr lang="en-US" dirty="0" smtClean="0"/>
                  <a:t>Degrees of freedom =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– number of estimated parameters </a:t>
                </a:r>
              </a:p>
              <a:p>
                <a:r>
                  <a:rPr lang="en-US" dirty="0" smtClean="0"/>
                  <a:t>gam() chooses smoothing parameters to minimize: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sz="2600" dirty="0" smtClean="0"/>
                  <a:t>Note: The reason the effect of gamma reverses itself at large values is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𝑔𝑎𝑚𝑎</m:t>
                    </m:r>
                    <m:r>
                      <a:rPr lang="en-US" sz="2600" b="0" i="1" smtClean="0">
                        <a:latin typeface="Cambria Math"/>
                      </a:rPr>
                      <m:t> ∗</m:t>
                    </m:r>
                    <m:r>
                      <a:rPr lang="en-US" sz="26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 smtClean="0"/>
                  <a:t> becomes larger than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1800" y="4131520"/>
                <a:ext cx="2915285" cy="103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𝑔𝑎𝑚𝑎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 ∗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131520"/>
                <a:ext cx="2915285" cy="10333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in GAMs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Generalized Additive </a:t>
            </a:r>
            <a:r>
              <a:rPr lang="en-US" dirty="0" smtClean="0"/>
              <a:t>Models: an </a:t>
            </a:r>
            <a:r>
              <a:rPr lang="en-US" dirty="0"/>
              <a:t>introduction with </a:t>
            </a:r>
            <a:r>
              <a:rPr lang="en-US" dirty="0" smtClean="0"/>
              <a:t>R</a:t>
            </a:r>
          </a:p>
          <a:p>
            <a:pPr lvl="1"/>
            <a:r>
              <a:rPr lang="en-US" dirty="0" smtClean="0"/>
              <a:t>Copyrighted book</a:t>
            </a:r>
          </a:p>
          <a:p>
            <a:pPr lvl="1"/>
            <a:r>
              <a:rPr lang="en-US" dirty="0" smtClean="0"/>
              <a:t>Includes:</a:t>
            </a:r>
          </a:p>
          <a:p>
            <a:pPr lvl="2"/>
            <a:r>
              <a:rPr lang="en-US" dirty="0" smtClean="0"/>
              <a:t>Linear models</a:t>
            </a:r>
          </a:p>
          <a:p>
            <a:pPr lvl="2"/>
            <a:r>
              <a:rPr lang="en-US" dirty="0" smtClean="0"/>
              <a:t>GLMs</a:t>
            </a:r>
          </a:p>
          <a:p>
            <a:pPr lvl="2"/>
            <a:r>
              <a:rPr lang="en-US" dirty="0" smtClean="0"/>
              <a:t>GAMs</a:t>
            </a:r>
          </a:p>
          <a:p>
            <a:pPr lvl="2"/>
            <a:r>
              <a:rPr lang="en-US" dirty="0" smtClean="0"/>
              <a:t>Examples in R</a:t>
            </a:r>
          </a:p>
          <a:p>
            <a:pPr lvl="2"/>
            <a:r>
              <a:rPr lang="en-US" dirty="0" smtClean="0"/>
              <a:t>Some matrix algebra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Geospatial Analysis with GAMs:</a:t>
            </a:r>
          </a:p>
          <a:p>
            <a:pPr lvl="1"/>
            <a:r>
              <a:rPr lang="en-US" dirty="0" smtClean="0"/>
              <a:t>http://www.casact.org/education/annual/2011/handouts/C3-Guszcza.pdf</a:t>
            </a:r>
          </a:p>
          <a:p>
            <a:r>
              <a:rPr lang="en-US" dirty="0" smtClean="0"/>
              <a:t>Disease mapping using GAMs (workshop):</a:t>
            </a:r>
          </a:p>
          <a:p>
            <a:pPr lvl="1"/>
            <a:r>
              <a:rPr lang="en-US" dirty="0" smtClean="0"/>
              <a:t>http://www.cireeh.org/pmwiki.php/Main/Gam-mapWorkshop</a:t>
            </a:r>
          </a:p>
          <a:p>
            <a:r>
              <a:rPr lang="en-US" dirty="0" smtClean="0"/>
              <a:t>Mapping population based studies:</a:t>
            </a:r>
          </a:p>
          <a:p>
            <a:pPr lvl="1"/>
            <a:r>
              <a:rPr lang="en-US" dirty="0" smtClean="0"/>
              <a:t>http://www.ij-healthgeographics.com/content/5/1/26</a:t>
            </a:r>
          </a:p>
        </p:txBody>
      </p:sp>
    </p:spTree>
    <p:extLst>
      <p:ext uri="{BB962C8B-B14F-4D97-AF65-F5344CB8AC3E}">
        <p14:creationId xmlns:p14="http://schemas.microsoft.com/office/powerpoint/2010/main" val="14483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Generalized Additive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"/>
              <p:cNvSpPr txBox="1">
                <a:spLocks/>
              </p:cNvSpPr>
              <p:nvPr/>
            </p:nvSpPr>
            <p:spPr bwMode="auto">
              <a:xfrm>
                <a:off x="1219200" y="1143000"/>
                <a:ext cx="7924800" cy="571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kern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 kern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 kern="0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 kern="0" smtClean="0">
                        <a:latin typeface="Cambria Math"/>
                        <a:ea typeface="Cambria Math"/>
                      </a:rPr>
                      <m:t>+…</m:t>
                    </m:r>
                  </m:oMath>
                </a14:m>
                <a:endParaRPr lang="en-US" kern="0" dirty="0" smtClean="0">
                  <a:ea typeface="Cambria Math"/>
                </a:endParaRPr>
              </a:p>
              <a:p>
                <a:r>
                  <a:rPr lang="en-US" kern="0" dirty="0" smtClean="0">
                    <a:ea typeface="Cambria Math"/>
                  </a:rPr>
                  <a:t>Adds functions to linearize each predictor variable</a:t>
                </a:r>
                <a:endParaRPr lang="en-US" i="1" kern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 kern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kern="0" dirty="0" smtClean="0">
                    <a:latin typeface="Cambria Math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 kern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 kern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 kern="0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 kern="0" smtClean="0">
                        <a:latin typeface="Cambria Math"/>
                        <a:ea typeface="Cambria Math"/>
                      </a:rPr>
                      <m:t>+…</m:t>
                    </m:r>
                  </m:oMath>
                </a14:m>
                <a:r>
                  <a:rPr lang="en-US" kern="0" dirty="0" smtClean="0">
                    <a:latin typeface="Cambria Math"/>
                  </a:rPr>
                  <a:t>)</a:t>
                </a:r>
              </a:p>
              <a:p>
                <a:r>
                  <a:rPr lang="en-US" kern="0" dirty="0" smtClean="0"/>
                  <a:t>Functions can be parametric or non-parametric: Including splines</a:t>
                </a:r>
              </a:p>
              <a:p>
                <a:r>
                  <a:rPr lang="en-US" kern="0" dirty="0" smtClean="0"/>
                  <a:t>Makes GAMS:</a:t>
                </a:r>
              </a:p>
              <a:p>
                <a:pPr lvl="1"/>
                <a:r>
                  <a:rPr lang="en-US" kern="0" dirty="0" smtClean="0"/>
                  <a:t>Very general</a:t>
                </a:r>
              </a:p>
              <a:p>
                <a:pPr lvl="1"/>
                <a:r>
                  <a:rPr lang="en-US" kern="0" dirty="0" smtClean="0"/>
                  <a:t>Prone to over-fitting</a:t>
                </a:r>
                <a:endParaRPr lang="en-US" kern="0" dirty="0"/>
              </a:p>
            </p:txBody>
          </p:sp>
        </mc:Choice>
        <mc:Fallback xmlns="">
          <p:sp>
            <p:nvSpPr>
              <p:cNvPr id="1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1143000"/>
                <a:ext cx="7924800" cy="5715000"/>
              </a:xfrm>
              <a:prstGeom prst="rect">
                <a:avLst/>
              </a:prstGeom>
              <a:blipFill rotWithShape="1">
                <a:blip r:embed="rId2"/>
                <a:stretch>
                  <a:fillRect l="-1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066800"/>
                <a:ext cx="7924800" cy="3048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     −2≤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≤−1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−6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   −1≤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≤1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              1≤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066800"/>
                <a:ext cx="7924800" cy="3048000"/>
              </a:xfrm>
              <a:blipFill rotWithShape="1">
                <a:blip r:embed="rId2"/>
                <a:stretch>
                  <a:fillRect l="-1846" t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Spline Curves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905000" y="4343400"/>
            <a:ext cx="6021237" cy="2035914"/>
          </a:xfrm>
          <a:custGeom>
            <a:avLst/>
            <a:gdLst>
              <a:gd name="connsiteX0" fmla="*/ 0 w 6021237"/>
              <a:gd name="connsiteY0" fmla="*/ 2035834 h 2035834"/>
              <a:gd name="connsiteX1" fmla="*/ 1682151 w 6021237"/>
              <a:gd name="connsiteY1" fmla="*/ 1242204 h 2035834"/>
              <a:gd name="connsiteX2" fmla="*/ 2984739 w 6021237"/>
              <a:gd name="connsiteY2" fmla="*/ 0 h 2035834"/>
              <a:gd name="connsiteX3" fmla="*/ 4045788 w 6021237"/>
              <a:gd name="connsiteY3" fmla="*/ 1242204 h 2035834"/>
              <a:gd name="connsiteX4" fmla="*/ 6021237 w 6021237"/>
              <a:gd name="connsiteY4" fmla="*/ 1949570 h 2035834"/>
              <a:gd name="connsiteX0" fmla="*/ 0 w 6021237"/>
              <a:gd name="connsiteY0" fmla="*/ 2043170 h 2043170"/>
              <a:gd name="connsiteX1" fmla="*/ 1337094 w 6021237"/>
              <a:gd name="connsiteY1" fmla="*/ 1870642 h 2043170"/>
              <a:gd name="connsiteX2" fmla="*/ 2984739 w 6021237"/>
              <a:gd name="connsiteY2" fmla="*/ 7336 h 2043170"/>
              <a:gd name="connsiteX3" fmla="*/ 4045788 w 6021237"/>
              <a:gd name="connsiteY3" fmla="*/ 1249540 h 2043170"/>
              <a:gd name="connsiteX4" fmla="*/ 6021237 w 6021237"/>
              <a:gd name="connsiteY4" fmla="*/ 1956906 h 2043170"/>
              <a:gd name="connsiteX0" fmla="*/ 0 w 6021237"/>
              <a:gd name="connsiteY0" fmla="*/ 2043170 h 2064388"/>
              <a:gd name="connsiteX1" fmla="*/ 1337094 w 6021237"/>
              <a:gd name="connsiteY1" fmla="*/ 1870642 h 2064388"/>
              <a:gd name="connsiteX2" fmla="*/ 2984739 w 6021237"/>
              <a:gd name="connsiteY2" fmla="*/ 7336 h 2064388"/>
              <a:gd name="connsiteX3" fmla="*/ 4045788 w 6021237"/>
              <a:gd name="connsiteY3" fmla="*/ 1249540 h 2064388"/>
              <a:gd name="connsiteX4" fmla="*/ 6021237 w 6021237"/>
              <a:gd name="connsiteY4" fmla="*/ 1956906 h 2064388"/>
              <a:gd name="connsiteX0" fmla="*/ 0 w 6021237"/>
              <a:gd name="connsiteY0" fmla="*/ 2035968 h 2035968"/>
              <a:gd name="connsiteX1" fmla="*/ 1664898 w 6021237"/>
              <a:gd name="connsiteY1" fmla="*/ 1319976 h 2035968"/>
              <a:gd name="connsiteX2" fmla="*/ 2984739 w 6021237"/>
              <a:gd name="connsiteY2" fmla="*/ 134 h 2035968"/>
              <a:gd name="connsiteX3" fmla="*/ 4045788 w 6021237"/>
              <a:gd name="connsiteY3" fmla="*/ 1242338 h 2035968"/>
              <a:gd name="connsiteX4" fmla="*/ 6021237 w 6021237"/>
              <a:gd name="connsiteY4" fmla="*/ 1949704 h 2035968"/>
              <a:gd name="connsiteX0" fmla="*/ 0 w 6021237"/>
              <a:gd name="connsiteY0" fmla="*/ 2035968 h 2035968"/>
              <a:gd name="connsiteX1" fmla="*/ 1664898 w 6021237"/>
              <a:gd name="connsiteY1" fmla="*/ 1319976 h 2035968"/>
              <a:gd name="connsiteX2" fmla="*/ 2984739 w 6021237"/>
              <a:gd name="connsiteY2" fmla="*/ 134 h 2035968"/>
              <a:gd name="connsiteX3" fmla="*/ 4045788 w 6021237"/>
              <a:gd name="connsiteY3" fmla="*/ 1242338 h 2035968"/>
              <a:gd name="connsiteX4" fmla="*/ 6021237 w 6021237"/>
              <a:gd name="connsiteY4" fmla="*/ 1949704 h 2035968"/>
              <a:gd name="connsiteX0" fmla="*/ 0 w 6021237"/>
              <a:gd name="connsiteY0" fmla="*/ 2035968 h 2035968"/>
              <a:gd name="connsiteX1" fmla="*/ 2984739 w 6021237"/>
              <a:gd name="connsiteY1" fmla="*/ 134 h 2035968"/>
              <a:gd name="connsiteX2" fmla="*/ 4045788 w 6021237"/>
              <a:gd name="connsiteY2" fmla="*/ 1242338 h 2035968"/>
              <a:gd name="connsiteX3" fmla="*/ 6021237 w 6021237"/>
              <a:gd name="connsiteY3" fmla="*/ 1949704 h 2035968"/>
              <a:gd name="connsiteX0" fmla="*/ 0 w 6021237"/>
              <a:gd name="connsiteY0" fmla="*/ 2036153 h 2036153"/>
              <a:gd name="connsiteX1" fmla="*/ 2984739 w 6021237"/>
              <a:gd name="connsiteY1" fmla="*/ 319 h 2036153"/>
              <a:gd name="connsiteX2" fmla="*/ 4045788 w 6021237"/>
              <a:gd name="connsiteY2" fmla="*/ 1242523 h 2036153"/>
              <a:gd name="connsiteX3" fmla="*/ 6021237 w 6021237"/>
              <a:gd name="connsiteY3" fmla="*/ 1949889 h 2036153"/>
              <a:gd name="connsiteX0" fmla="*/ 0 w 6021237"/>
              <a:gd name="connsiteY0" fmla="*/ 2036153 h 2036153"/>
              <a:gd name="connsiteX1" fmla="*/ 2984739 w 6021237"/>
              <a:gd name="connsiteY1" fmla="*/ 319 h 2036153"/>
              <a:gd name="connsiteX2" fmla="*/ 4045788 w 6021237"/>
              <a:gd name="connsiteY2" fmla="*/ 1242523 h 2036153"/>
              <a:gd name="connsiteX3" fmla="*/ 6021237 w 6021237"/>
              <a:gd name="connsiteY3" fmla="*/ 1949889 h 2036153"/>
              <a:gd name="connsiteX0" fmla="*/ 0 w 6021237"/>
              <a:gd name="connsiteY0" fmla="*/ 2035933 h 2035933"/>
              <a:gd name="connsiteX1" fmla="*/ 2984739 w 6021237"/>
              <a:gd name="connsiteY1" fmla="*/ 99 h 2035933"/>
              <a:gd name="connsiteX2" fmla="*/ 6021237 w 6021237"/>
              <a:gd name="connsiteY2" fmla="*/ 1949669 h 2035933"/>
              <a:gd name="connsiteX0" fmla="*/ 0 w 6021237"/>
              <a:gd name="connsiteY0" fmla="*/ 2035914 h 2035914"/>
              <a:gd name="connsiteX1" fmla="*/ 2984739 w 6021237"/>
              <a:gd name="connsiteY1" fmla="*/ 80 h 2035914"/>
              <a:gd name="connsiteX2" fmla="*/ 6021237 w 6021237"/>
              <a:gd name="connsiteY2" fmla="*/ 1949650 h 2035914"/>
              <a:gd name="connsiteX0" fmla="*/ 0 w 6021237"/>
              <a:gd name="connsiteY0" fmla="*/ 2035914 h 2035914"/>
              <a:gd name="connsiteX1" fmla="*/ 2984739 w 6021237"/>
              <a:gd name="connsiteY1" fmla="*/ 80 h 2035914"/>
              <a:gd name="connsiteX2" fmla="*/ 6021237 w 6021237"/>
              <a:gd name="connsiteY2" fmla="*/ 1949650 h 203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237" h="2035914">
                <a:moveTo>
                  <a:pt x="0" y="2035914"/>
                </a:moveTo>
                <a:cubicBezTo>
                  <a:pt x="2303972" y="1999971"/>
                  <a:pt x="1981200" y="14457"/>
                  <a:pt x="2984739" y="80"/>
                </a:cubicBezTo>
                <a:cubicBezTo>
                  <a:pt x="3988278" y="-14297"/>
                  <a:pt x="3801373" y="1914426"/>
                  <a:pt x="6021237" y="194965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68173" y="4296713"/>
            <a:ext cx="94890" cy="933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54297" y="5284218"/>
            <a:ext cx="94890" cy="933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97054" y="5247056"/>
            <a:ext cx="94890" cy="933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78792" y="6231227"/>
            <a:ext cx="94890" cy="933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57555" y="6324600"/>
            <a:ext cx="94890" cy="933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77528" y="50120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Knots</a:t>
            </a:r>
            <a:endParaRPr lang="en-US" dirty="0"/>
          </a:p>
        </p:txBody>
      </p:sp>
      <p:cxnSp>
        <p:nvCxnSpPr>
          <p:cNvPr id="10" name="Curved Connector 9"/>
          <p:cNvCxnSpPr>
            <a:stCxn id="8" idx="3"/>
          </p:cNvCxnSpPr>
          <p:nvPr/>
        </p:nvCxnSpPr>
        <p:spPr>
          <a:xfrm>
            <a:off x="2852099" y="5196693"/>
            <a:ext cx="901829" cy="97049"/>
          </a:xfrm>
          <a:prstGeom prst="curved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8" idx="2"/>
          </p:cNvCxnSpPr>
          <p:nvPr/>
        </p:nvCxnSpPr>
        <p:spPr>
          <a:xfrm rot="5400000">
            <a:off x="1783696" y="5550109"/>
            <a:ext cx="849868" cy="512369"/>
          </a:xfrm>
          <a:prstGeom prst="curved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15203" y="648866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Bell-shaped Irwin-Hall spline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Spline Curves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Wrap predictors in a spline function: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(predictor)</a:t>
            </a:r>
          </a:p>
          <a:p>
            <a:r>
              <a:rPr lang="en-US" dirty="0" smtClean="0"/>
              <a:t>Use “gamma” parameter to set the number of knots</a:t>
            </a:r>
          </a:p>
          <a:p>
            <a:pPr lvl="1"/>
            <a:r>
              <a:rPr lang="en-US" dirty="0" smtClean="0"/>
              <a:t>Controls over-fitting</a:t>
            </a:r>
          </a:p>
          <a:p>
            <a:pPr lvl="1"/>
            <a:r>
              <a:rPr lang="en-US" dirty="0" smtClean="0"/>
              <a:t>1.4 is recommended</a:t>
            </a:r>
          </a:p>
          <a:p>
            <a:r>
              <a:rPr lang="en-US" dirty="0" smtClean="0"/>
              <a:t>In R:</a:t>
            </a:r>
          </a:p>
          <a:p>
            <a:pPr lvl="1"/>
            <a:r>
              <a:rPr lang="en-US" dirty="0" err="1"/>
              <a:t>TheModel</a:t>
            </a:r>
            <a:r>
              <a:rPr lang="en-US" dirty="0"/>
              <a:t>=gam(</a:t>
            </a:r>
            <a:r>
              <a:rPr lang="en-US" dirty="0" err="1"/>
              <a:t>Height~s</a:t>
            </a:r>
            <a:r>
              <a:rPr lang="en-US" dirty="0"/>
              <a:t>(</a:t>
            </a:r>
            <a:r>
              <a:rPr lang="en-US" dirty="0" err="1"/>
              <a:t>AnnualPrecip</a:t>
            </a:r>
            <a:r>
              <a:rPr lang="en-US" dirty="0" smtClean="0"/>
              <a:t>), data=</a:t>
            </a:r>
            <a:r>
              <a:rPr lang="en-US" dirty="0" err="1" smtClean="0"/>
              <a:t>TheData,gamma</a:t>
            </a:r>
            <a:r>
              <a:rPr lang="en-US" dirty="0" smtClean="0"/>
              <a:t>=1.4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7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685" y="1295400"/>
            <a:ext cx="7924800" cy="5562600"/>
          </a:xfrm>
        </p:spPr>
        <p:txBody>
          <a:bodyPr/>
          <a:lstStyle/>
          <a:p>
            <a:r>
              <a:rPr lang="en-US" dirty="0" smtClean="0"/>
              <a:t>When you have time:</a:t>
            </a:r>
          </a:p>
          <a:p>
            <a:pPr lvl="1"/>
            <a:r>
              <a:rPr lang="en-US" dirty="0" smtClean="0"/>
              <a:t> “The Elements of Statistical Learning” by Friedman </a:t>
            </a:r>
          </a:p>
          <a:p>
            <a:pPr lvl="1"/>
            <a:r>
              <a:rPr lang="en-US" dirty="0" smtClean="0"/>
              <a:t>Generalized </a:t>
            </a:r>
            <a:r>
              <a:rPr lang="en-US" dirty="0"/>
              <a:t>Additive Models by Hastie and </a:t>
            </a:r>
            <a:r>
              <a:rPr lang="en-US" dirty="0" err="1" smtClean="0"/>
              <a:t>Tibshirani</a:t>
            </a:r>
            <a:endParaRPr lang="en-US" dirty="0" smtClean="0"/>
          </a:p>
          <a:p>
            <a:r>
              <a:rPr lang="en-US" dirty="0" smtClean="0"/>
              <a:t>For our next meeting (on web site):</a:t>
            </a:r>
          </a:p>
          <a:p>
            <a:pPr lvl="1"/>
            <a:r>
              <a:rPr lang="en-US" dirty="0" smtClean="0"/>
              <a:t>Read Martinez-Rincon (wahoo) </a:t>
            </a:r>
          </a:p>
          <a:p>
            <a:pPr lvl="1"/>
            <a:r>
              <a:rPr lang="en-US" dirty="0" smtClean="0"/>
              <a:t>Jensen (crabs)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28" y="1752600"/>
            <a:ext cx="756285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Approach?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139716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50752" y="138326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 Smoother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013549">
            <a:off x="7337495" y="481471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013549">
            <a:off x="2801023" y="481471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259291">
            <a:off x="5944443" y="476097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259291">
            <a:off x="1371069" y="481471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6400800"/>
            <a:ext cx="596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Hastie and </a:t>
            </a:r>
            <a:r>
              <a:rPr lang="en-US" dirty="0" err="1" smtClean="0"/>
              <a:t>Tibshirani</a:t>
            </a:r>
            <a:r>
              <a:rPr lang="en-US" dirty="0" smtClean="0"/>
              <a:t> 1986, Generalized Additive Models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91358" y="5574268"/>
            <a:ext cx="676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Z-axis shows the proportion of families with a telephone at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7342857" cy="5333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 Plots in 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143000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Modeled Response Curve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6531432" y="1512332"/>
            <a:ext cx="478968" cy="10022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35052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95% CI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H="1" flipV="1">
            <a:off x="6324600" y="2819400"/>
            <a:ext cx="623042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57800" y="4572000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point “Grass”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46967" y="6577262"/>
            <a:ext cx="4714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FIA Doug-Fir height data vs. </a:t>
            </a:r>
            <a:r>
              <a:rPr lang="en-US" sz="1400" dirty="0" err="1" smtClean="0"/>
              <a:t>BioClim</a:t>
            </a:r>
            <a:r>
              <a:rPr lang="en-US" sz="1400" dirty="0" smtClean="0"/>
              <a:t> Annual Precipitation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6324600" y="4941332"/>
            <a:ext cx="117980" cy="3926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0" y="1143000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“Partial” = 1 Covariate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Brown Shrimp in GOM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620000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210" y="6488668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</a:t>
            </a:r>
            <a:r>
              <a:rPr lang="en-US" dirty="0" err="1" smtClean="0"/>
              <a:t>SeaMap</a:t>
            </a:r>
            <a:r>
              <a:rPr lang="en-US" dirty="0" smtClean="0"/>
              <a:t> and NOAA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Gamma=1.4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718577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6488668"/>
            <a:ext cx="415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Explained Deviance: 59%, AIC=57807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7752" y="6496042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FIA and </a:t>
            </a:r>
            <a:r>
              <a:rPr lang="en-US" dirty="0" err="1" smtClean="0"/>
              <a:t>BioClim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5877</TotalTime>
  <Words>444</Words>
  <Application>Microsoft Office PowerPoint</Application>
  <PresentationFormat>On-screen Show (4:3)</PresentationFormat>
  <Paragraphs>121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Cambria Math</vt:lpstr>
      <vt:lpstr>Default Design</vt:lpstr>
      <vt:lpstr>More General</vt:lpstr>
      <vt:lpstr>Generalized Additive Models</vt:lpstr>
      <vt:lpstr>Spline Curves</vt:lpstr>
      <vt:lpstr>Spline Curves in R</vt:lpstr>
      <vt:lpstr>Reading</vt:lpstr>
      <vt:lpstr>Which Approach?</vt:lpstr>
      <vt:lpstr>GAM Plots in R</vt:lpstr>
      <vt:lpstr>Brown Shrimp in GOM</vt:lpstr>
      <vt:lpstr>Gamma=1.4</vt:lpstr>
      <vt:lpstr>Gamma=10</vt:lpstr>
      <vt:lpstr>Gamma=20</vt:lpstr>
      <vt:lpstr>Gamma=20</vt:lpstr>
      <vt:lpstr>Gamma=0.1</vt:lpstr>
      <vt:lpstr>GAM Model Runs</vt:lpstr>
      <vt:lpstr>Best Model?</vt:lpstr>
      <vt:lpstr>Gamma in GAMs</vt:lpstr>
      <vt:lpstr>Additional Resources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146</cp:revision>
  <dcterms:created xsi:type="dcterms:W3CDTF">2008-05-04T17:53:48Z</dcterms:created>
  <dcterms:modified xsi:type="dcterms:W3CDTF">2018-03-04T19:08:26Z</dcterms:modified>
</cp:coreProperties>
</file>